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9" r:id="rId2"/>
    <p:sldId id="274" r:id="rId3"/>
    <p:sldId id="284" r:id="rId4"/>
    <p:sldId id="261" r:id="rId5"/>
    <p:sldId id="263" r:id="rId6"/>
    <p:sldId id="275" r:id="rId7"/>
    <p:sldId id="262" r:id="rId8"/>
    <p:sldId id="277" r:id="rId9"/>
    <p:sldId id="257" r:id="rId10"/>
    <p:sldId id="270" r:id="rId11"/>
    <p:sldId id="271" r:id="rId12"/>
    <p:sldId id="265" r:id="rId13"/>
    <p:sldId id="283" r:id="rId14"/>
    <p:sldId id="28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7F"/>
    <a:srgbClr val="BFFFE7"/>
    <a:srgbClr val="FFFFC8"/>
    <a:srgbClr val="FFFFFF"/>
    <a:srgbClr val="3D3B5E"/>
    <a:srgbClr val="061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85"/>
    <p:restoredTop sz="95794"/>
  </p:normalViewPr>
  <p:slideViewPr>
    <p:cSldViewPr snapToGrid="0" snapToObjects="1">
      <p:cViewPr varScale="1">
        <p:scale>
          <a:sx n="91" d="100"/>
          <a:sy n="91" d="100"/>
        </p:scale>
        <p:origin x="216" y="6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2E2D7-28C1-DB2F-B17A-7DE13AE8D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4016"/>
                    </a14:imgEffect>
                    <a14:imgEffect>
                      <a14:saturation sat="53000"/>
                    </a14:imgEffect>
                    <a14:imgEffect>
                      <a14:brightnessContrast bright="-45000" contrast="-33000"/>
                    </a14:imgEffect>
                  </a14:imgLayer>
                </a14:imgProps>
              </a:ext>
            </a:extLst>
          </a:blip>
          <a:srcRect l="1144" t="1767" b="269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 useBgFill="1">
        <p:nvSpPr>
          <p:cNvPr id="3" name="Title 1">
            <a:extLst>
              <a:ext uri="{FF2B5EF4-FFF2-40B4-BE49-F238E27FC236}">
                <a16:creationId xmlns:a16="http://schemas.microsoft.com/office/drawing/2014/main" id="{ABE3464A-1A15-91FE-2F17-1ABA092CB5A3}"/>
              </a:ext>
            </a:extLst>
          </p:cNvPr>
          <p:cNvSpPr txBox="1">
            <a:spLocks/>
          </p:cNvSpPr>
          <p:nvPr/>
        </p:nvSpPr>
        <p:spPr>
          <a:xfrm>
            <a:off x="1410346" y="1344477"/>
            <a:ext cx="9422969" cy="3200400"/>
          </a:xfrm>
          <a:prstGeom prst="rect">
            <a:avLst/>
          </a:prstGeom>
          <a:effectLst>
            <a:outerShdw blurRad="18452" dist="259766" dir="5400000" sx="62000" sy="62000" algn="ctr" rotWithShape="0">
              <a:schemeClr val="tx1"/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5800" dirty="0"/>
          </a:p>
          <a:p>
            <a:pPr algn="ctr"/>
            <a:r>
              <a:rPr lang="en-US" sz="5800" dirty="0"/>
              <a:t>Terrorism &amp; Demographics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C271C-BD2E-5938-EB53-07C2BC432562}"/>
              </a:ext>
            </a:extLst>
          </p:cNvPr>
          <p:cNvSpPr txBox="1"/>
          <p:nvPr/>
        </p:nvSpPr>
        <p:spPr>
          <a:xfrm>
            <a:off x="2321168" y="4283267"/>
            <a:ext cx="82882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BFFFE7"/>
                </a:solidFill>
              </a:rPr>
              <a:t>https://docs.google.com/presentation/d/1Dv4_oMvHP1tcqSeELV1P3IkvWU_IuylzWD8664CBSYo/edit?usp=sharing</a:t>
            </a:r>
          </a:p>
        </p:txBody>
      </p:sp>
    </p:spTree>
    <p:extLst>
      <p:ext uri="{BB962C8B-B14F-4D97-AF65-F5344CB8AC3E}">
        <p14:creationId xmlns:p14="http://schemas.microsoft.com/office/powerpoint/2010/main" val="3192225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87495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Machine Learning</a:t>
            </a:r>
            <a:r>
              <a:rPr lang="en-US" sz="4200" dirty="0"/>
              <a:t>:</a:t>
            </a:r>
            <a:br>
              <a:rPr lang="en-US" sz="4200" dirty="0"/>
            </a:br>
            <a:r>
              <a:rPr lang="en-US" dirty="0">
                <a:solidFill>
                  <a:srgbClr val="BFFFE7"/>
                </a:solidFill>
              </a:rPr>
              <a:t>DATA PROCESSING</a:t>
            </a:r>
            <a:endParaRPr lang="en-US" u="sng" dirty="0">
              <a:solidFill>
                <a:srgbClr val="BFFFE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8CA4E9-929A-083B-E2FA-D593DA57F9B0}"/>
              </a:ext>
            </a:extLst>
          </p:cNvPr>
          <p:cNvSpPr txBox="1"/>
          <p:nvPr/>
        </p:nvSpPr>
        <p:spPr>
          <a:xfrm>
            <a:off x="381624" y="1617505"/>
            <a:ext cx="6023015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Drop non-beneficial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Parse latitude and longitude from the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“coordinates’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“dummies” for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values and create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Features are split into 2 data frames: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categorical information data frame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/>
              <a:t>data frame containing integers for PCA analysis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Agglomerative hierarchical clustering model does not require for the data to be split into testing and training 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92B10-0A83-73EE-D33F-79F90C253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640" y="4971180"/>
            <a:ext cx="4321559" cy="716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1E9A54-F4F8-27E0-7597-F79F69AC78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639" y="4290616"/>
            <a:ext cx="4321559" cy="4885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52AFBE-AA53-FB41-A93F-586F17F52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6639" y="1184809"/>
            <a:ext cx="4273550" cy="9505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EC6F6CD-E856-63CC-DE1C-1AF25A251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639" y="2327334"/>
            <a:ext cx="4273550" cy="6105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83F5E7-526D-B144-BD52-28F071B172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6639" y="3115445"/>
            <a:ext cx="4273550" cy="90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56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90769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Machine Learning</a:t>
            </a:r>
            <a:r>
              <a:rPr lang="en-US" sz="4200" dirty="0"/>
              <a:t>:</a:t>
            </a:r>
            <a:br>
              <a:rPr lang="en-US" sz="4200" dirty="0"/>
            </a:br>
            <a:r>
              <a:rPr lang="en-US" dirty="0">
                <a:solidFill>
                  <a:srgbClr val="BFFFE7"/>
                </a:solidFill>
              </a:rPr>
              <a:t>Results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EE2C06-2493-CE10-17A1-70B189A2C92C}"/>
              </a:ext>
            </a:extLst>
          </p:cNvPr>
          <p:cNvSpPr txBox="1"/>
          <p:nvPr/>
        </p:nvSpPr>
        <p:spPr>
          <a:xfrm>
            <a:off x="199515" y="3694309"/>
            <a:ext cx="66736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7F7F"/>
                </a:solidFill>
              </a:rPr>
              <a:t>The variance ratio indicates a weak relationship between: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attack category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region, country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injured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number of deceased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similarity between terrorist attacks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0C5219-D2AA-A51A-02BC-3D4D762ACEA8}"/>
              </a:ext>
            </a:extLst>
          </p:cNvPr>
          <p:cNvSpPr txBox="1"/>
          <p:nvPr/>
        </p:nvSpPr>
        <p:spPr>
          <a:xfrm>
            <a:off x="199291" y="1737612"/>
            <a:ext cx="756138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FF7F7F"/>
                </a:solidFill>
              </a:rPr>
              <a:t>PCA Variance Ratio Array</a:t>
            </a:r>
            <a:r>
              <a:rPr lang="en-US" sz="2700" dirty="0"/>
              <a:t>: </a:t>
            </a:r>
          </a:p>
          <a:p>
            <a:r>
              <a:rPr lang="en-US" sz="2400" dirty="0"/>
              <a:t>([0.02212923, 0.01560112, 0.01320126])</a:t>
            </a:r>
            <a:r>
              <a:rPr lang="en-US" sz="2400" dirty="0">
                <a:solidFill>
                  <a:srgbClr val="FF7F7F"/>
                </a:solidFill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7125CD-D88D-C1F3-0F9E-A3BC0A44D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750" y="2289041"/>
            <a:ext cx="3991698" cy="21657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257C9C-AA75-97AE-4D29-627B4F79D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795" y="4729083"/>
            <a:ext cx="4005653" cy="19502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6F104E-06D7-C356-A27B-5AED72F70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4186" y="155675"/>
            <a:ext cx="3991698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22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FD5401-DA26-DD04-7C56-9394ABD2B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5530" y="5909934"/>
            <a:ext cx="2867467" cy="7797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A053D2-C502-8C99-D6FC-D1F0EC3E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927" y="-54951"/>
            <a:ext cx="9905998" cy="1905000"/>
          </a:xfrm>
        </p:spPr>
        <p:txBody>
          <a:bodyPr>
            <a:normAutofit fontScale="90000"/>
          </a:bodyPr>
          <a:lstStyle/>
          <a:p>
            <a:r>
              <a:rPr lang="en-US" sz="4700" u="sng" dirty="0"/>
              <a:t>Data Visualizations</a:t>
            </a:r>
            <a:br>
              <a:rPr lang="en-US" sz="4200" u="sng" dirty="0"/>
            </a:br>
            <a:r>
              <a:rPr lang="en-US" sz="3600" dirty="0"/>
              <a:t>Mapping with leaflet &amp; mapbox</a:t>
            </a:r>
            <a:r>
              <a:rPr lang="en-US" sz="4400" dirty="0"/>
              <a:t>:</a:t>
            </a:r>
            <a:br>
              <a:rPr lang="en-US" sz="4400" dirty="0"/>
            </a:br>
            <a:endParaRPr lang="en-US" sz="4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88BD21-FEEF-BB97-A1DB-990378640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60" y="5918095"/>
            <a:ext cx="2867467" cy="771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D28CDBC-B0E6-BACB-4660-849CFA8BDD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871" y="5909935"/>
            <a:ext cx="5004122" cy="7879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5FCABA-405E-CE68-4B06-3D9E9413B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759" y="1380669"/>
            <a:ext cx="4803671" cy="23941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67941D-ACC7-6034-01F6-2DE538B0406A}"/>
              </a:ext>
            </a:extLst>
          </p:cNvPr>
          <p:cNvSpPr txBox="1"/>
          <p:nvPr/>
        </p:nvSpPr>
        <p:spPr>
          <a:xfrm>
            <a:off x="5667585" y="1544189"/>
            <a:ext cx="5485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interactive map from data to show</a:t>
            </a:r>
          </a:p>
          <a:p>
            <a:r>
              <a:rPr lang="en-US" dirty="0"/>
              <a:t>     terrorist events and demographic data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7F7F"/>
                </a:solidFill>
              </a:rPr>
              <a:t>Challenge</a:t>
            </a:r>
            <a:r>
              <a:rPr lang="en-US" dirty="0"/>
              <a:t>: create a geoJSON from our data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DEAD7E-9439-046A-EAF4-4028B8164A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61982" y="4892074"/>
            <a:ext cx="7772400" cy="68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24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C42AC8-FC34-0972-CE37-52D4650E9F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700" u="sng" dirty="0"/>
              <a:t>Data Visualizations</a:t>
            </a:r>
            <a:br>
              <a:rPr lang="en-US" sz="4200" u="sng" dirty="0"/>
            </a:br>
            <a:r>
              <a:rPr lang="en-US" sz="3600" dirty="0">
                <a:solidFill>
                  <a:srgbClr val="BFFFE7"/>
                </a:solidFill>
              </a:rPr>
              <a:t>Heroku Deployment </a:t>
            </a:r>
            <a:r>
              <a:rPr lang="en-US" sz="4400" dirty="0">
                <a:solidFill>
                  <a:srgbClr val="BFFFE7"/>
                </a:solidFill>
              </a:rPr>
              <a:t>: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8FB9A9-8705-E193-1290-580198FD5F53}"/>
              </a:ext>
            </a:extLst>
          </p:cNvPr>
          <p:cNvSpPr txBox="1"/>
          <p:nvPr/>
        </p:nvSpPr>
        <p:spPr>
          <a:xfrm>
            <a:off x="1801867" y="1639556"/>
            <a:ext cx="7766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dirty="0">
                <a:solidFill>
                  <a:srgbClr val="FF7F7F"/>
                </a:solidFill>
              </a:rPr>
              <a:t>Benefits of Heroku</a:t>
            </a:r>
            <a:r>
              <a:rPr lang="en-US" dirty="0">
                <a:solidFill>
                  <a:srgbClr val="FF7F7F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Fast app deployment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Data integration with 3</a:t>
            </a:r>
            <a:r>
              <a:rPr lang="en-US" sz="2000" baseline="30000" dirty="0"/>
              <a:t>rd</a:t>
            </a:r>
            <a:r>
              <a:rPr lang="en-US" sz="2000" dirty="0"/>
              <a:t> party services such as Mongo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Free services (for now)</a:t>
            </a:r>
          </a:p>
          <a:p>
            <a:endParaRPr lang="en-US" dirty="0"/>
          </a:p>
          <a:p>
            <a:r>
              <a:rPr lang="en-US" dirty="0"/>
              <a:t>[link]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C3B7A-294B-9A10-C3E6-E2989B284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272" y="5610953"/>
            <a:ext cx="3299835" cy="10619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591EF2-5CC5-0B93-2DC7-4797759FF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5" y="5610954"/>
            <a:ext cx="3299835" cy="1061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622EC3-4DA2-7AD4-B732-A58199273B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12"/>
          <a:stretch/>
        </p:blipFill>
        <p:spPr>
          <a:xfrm>
            <a:off x="4373352" y="5610952"/>
            <a:ext cx="3445295" cy="10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9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E2E2D7-28C1-DB2F-B17A-7DE13AE8D8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3000"/>
                    </a14:imgEffect>
                    <a14:imgEffect>
                      <a14:colorTemperature colorTemp="4016"/>
                    </a14:imgEffect>
                    <a14:imgEffect>
                      <a14:saturation sat="53000"/>
                    </a14:imgEffect>
                    <a14:imgEffect>
                      <a14:brightnessContrast bright="-45000" contrast="-33000"/>
                    </a14:imgEffect>
                  </a14:imgLayer>
                </a14:imgProps>
              </a:ext>
            </a:extLst>
          </a:blip>
          <a:srcRect l="1144" t="1767" b="2699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 useBgFill="1">
        <p:nvSpPr>
          <p:cNvPr id="3" name="Title 1">
            <a:extLst>
              <a:ext uri="{FF2B5EF4-FFF2-40B4-BE49-F238E27FC236}">
                <a16:creationId xmlns:a16="http://schemas.microsoft.com/office/drawing/2014/main" id="{ABE3464A-1A15-91FE-2F17-1ABA092CB5A3}"/>
              </a:ext>
            </a:extLst>
          </p:cNvPr>
          <p:cNvSpPr txBox="1">
            <a:spLocks/>
          </p:cNvSpPr>
          <p:nvPr/>
        </p:nvSpPr>
        <p:spPr>
          <a:xfrm>
            <a:off x="1255927" y="1828800"/>
            <a:ext cx="9422969" cy="3200400"/>
          </a:xfrm>
          <a:prstGeom prst="rect">
            <a:avLst/>
          </a:prstGeom>
          <a:effectLst>
            <a:outerShdw blurRad="18452" dist="259766" dir="5400000" sx="62000" sy="62000" algn="ctr" rotWithShape="0">
              <a:schemeClr val="tx1"/>
            </a:outerShdw>
            <a:softEdge rad="0"/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5800" dirty="0"/>
          </a:p>
          <a:p>
            <a:pPr algn="ctr"/>
            <a:r>
              <a:rPr lang="en-US" sz="5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4277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50A2DA-C34F-40F9-8085-3EC09D5747B1}"/>
              </a:ext>
            </a:extLst>
          </p:cNvPr>
          <p:cNvSpPr txBox="1">
            <a:spLocks/>
          </p:cNvSpPr>
          <p:nvPr/>
        </p:nvSpPr>
        <p:spPr>
          <a:xfrm>
            <a:off x="0" y="-285141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u="sng" dirty="0"/>
              <a:t>Introduction</a:t>
            </a:r>
            <a:r>
              <a:rPr lang="en-US" sz="4200" dirty="0"/>
              <a:t>:</a:t>
            </a:r>
          </a:p>
          <a:p>
            <a:r>
              <a:rPr lang="en-US" dirty="0">
                <a:solidFill>
                  <a:srgbClr val="BFFFE7"/>
                </a:solidFill>
              </a:rPr>
              <a:t>Objectives: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1DE13E-8600-99E8-BE03-D10474DD4242}"/>
              </a:ext>
            </a:extLst>
          </p:cNvPr>
          <p:cNvSpPr txBox="1"/>
          <p:nvPr/>
        </p:nvSpPr>
        <p:spPr>
          <a:xfrm>
            <a:off x="395472" y="2896886"/>
            <a:ext cx="4912972" cy="480131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Ascertain which organizations caused the most deaths and injuries within the past 100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 which areas of the world suffered the most terrorist attacks in the last 100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Examine the common means of attack and their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Examine various time periods to determine which decade faced the most terrorist attacks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8C713-0D6C-0EEF-8466-E57EAC8EBD52}"/>
              </a:ext>
            </a:extLst>
          </p:cNvPr>
          <p:cNvSpPr txBox="1"/>
          <p:nvPr/>
        </p:nvSpPr>
        <p:spPr>
          <a:xfrm>
            <a:off x="6096000" y="2832858"/>
            <a:ext cx="4912972" cy="332398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Survey economic information to determine if there is a correlation between attacks and economic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Examine demographic information to determine if there is a correlation between these metrics and terrorism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A6EA75-8A36-6E3A-EC9D-1720F93E1EAF}"/>
              </a:ext>
            </a:extLst>
          </p:cNvPr>
          <p:cNvSpPr txBox="1"/>
          <p:nvPr/>
        </p:nvSpPr>
        <p:spPr>
          <a:xfrm>
            <a:off x="395472" y="1727200"/>
            <a:ext cx="7556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7F7F"/>
                </a:solidFill>
              </a:rPr>
              <a:t>Goal</a:t>
            </a:r>
            <a:r>
              <a:rPr lang="en-US" dirty="0"/>
              <a:t>: Understand patterns in terrorism and ascertain whether</a:t>
            </a:r>
          </a:p>
          <a:p>
            <a:r>
              <a:rPr lang="en-US" dirty="0"/>
              <a:t>there is correlation between demographics and terroristic activity</a:t>
            </a:r>
          </a:p>
        </p:txBody>
      </p:sp>
    </p:spTree>
    <p:extLst>
      <p:ext uri="{BB962C8B-B14F-4D97-AF65-F5344CB8AC3E}">
        <p14:creationId xmlns:p14="http://schemas.microsoft.com/office/powerpoint/2010/main" val="10236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650A2DA-C34F-40F9-8085-3EC09D5747B1}"/>
              </a:ext>
            </a:extLst>
          </p:cNvPr>
          <p:cNvSpPr txBox="1">
            <a:spLocks/>
          </p:cNvSpPr>
          <p:nvPr/>
        </p:nvSpPr>
        <p:spPr>
          <a:xfrm>
            <a:off x="130565" y="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u="sng" dirty="0"/>
              <a:t>Introduction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rgbClr val="BFFFE7"/>
                </a:solidFill>
              </a:rPr>
              <a:t>Data Source: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327A6-4760-9053-959F-1711AE7CE28D}"/>
              </a:ext>
            </a:extLst>
          </p:cNvPr>
          <p:cNvSpPr txBox="1"/>
          <p:nvPr/>
        </p:nvSpPr>
        <p:spPr>
          <a:xfrm>
            <a:off x="209255" y="1392870"/>
            <a:ext cx="4912972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endParaRPr lang="en-US" dirty="0"/>
          </a:p>
          <a:p>
            <a:r>
              <a:rPr lang="en-US" sz="2500" dirty="0">
                <a:solidFill>
                  <a:srgbClr val="FF7F7F"/>
                </a:solidFill>
              </a:rPr>
              <a:t>Kaggle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The World FactBook by the CIA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1600" dirty="0"/>
              <a:t>over 1100 columns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1600" dirty="0"/>
              <a:t>258 rows</a:t>
            </a:r>
          </a:p>
          <a:p>
            <a:pPr marL="1485900" lvl="2" indent="-571500">
              <a:buFont typeface="Courier New" panose="02070309020205020404" pitchFamily="49" charset="0"/>
              <a:buChar char="o"/>
            </a:pPr>
            <a:r>
              <a:rPr lang="en-US" sz="1600" dirty="0"/>
              <a:t>entry for every country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600" dirty="0"/>
              <a:t>Global Terrorism Catalogue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/>
              <a:t>data covers mid-1900s to 2022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/>
              <a:t>about 11 columns</a:t>
            </a:r>
          </a:p>
          <a:p>
            <a:pPr marL="1200150" lvl="2" indent="-285750">
              <a:buFont typeface="Courier New" panose="02070309020205020404" pitchFamily="49" charset="0"/>
              <a:buChar char="o"/>
            </a:pPr>
            <a:r>
              <a:rPr lang="en-US" sz="1600" dirty="0"/>
              <a:t>around 27,000 rows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AAE19-C98B-77F2-2E6E-9520858E7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673" y="5732520"/>
            <a:ext cx="2987072" cy="905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3C81A-E20A-7F6D-3DB5-CC67D3001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80" y="345450"/>
            <a:ext cx="5235787" cy="1721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23444-3376-7482-6C2C-6F895A556073}"/>
              </a:ext>
            </a:extLst>
          </p:cNvPr>
          <p:cNvSpPr txBox="1"/>
          <p:nvPr/>
        </p:nvSpPr>
        <p:spPr>
          <a:xfrm>
            <a:off x="6283071" y="2153504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C8"/>
                </a:solidFill>
              </a:rPr>
              <a:t>Cia FactBook Example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A754CC-BDCC-418B-502E-37EA663BF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723" y="2728606"/>
            <a:ext cx="5239844" cy="16837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181D01-717C-274D-54EA-082B74BE6A4B}"/>
              </a:ext>
            </a:extLst>
          </p:cNvPr>
          <p:cNvSpPr txBox="1"/>
          <p:nvPr/>
        </p:nvSpPr>
        <p:spPr>
          <a:xfrm>
            <a:off x="6373723" y="4564588"/>
            <a:ext cx="430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C8"/>
                </a:solidFill>
              </a:rPr>
              <a:t>Global Terrorism Catalogue Example</a:t>
            </a:r>
          </a:p>
        </p:txBody>
      </p:sp>
    </p:spTree>
    <p:extLst>
      <p:ext uri="{BB962C8B-B14F-4D97-AF65-F5344CB8AC3E}">
        <p14:creationId xmlns:p14="http://schemas.microsoft.com/office/powerpoint/2010/main" val="269422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28C0B-40E4-DF1D-1435-DE1CB355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92" y="-206901"/>
            <a:ext cx="11356270" cy="1905000"/>
          </a:xfrm>
        </p:spPr>
        <p:txBody>
          <a:bodyPr>
            <a:normAutofit/>
          </a:bodyPr>
          <a:lstStyle/>
          <a:p>
            <a:r>
              <a:rPr lang="en-US" sz="4000" dirty="0"/>
              <a:t>Database management &amp; Web scraping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1B1F66-FD4D-DA8B-BA78-5D19B93FB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95263" y="5949950"/>
            <a:ext cx="1892300" cy="6985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4A9644-1FAF-1B09-9234-252475956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6786" y="5949950"/>
            <a:ext cx="1060450" cy="69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CA2F0F-5D42-5741-8123-022E318F0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1329" y="5943600"/>
            <a:ext cx="2487613" cy="698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45A94F-511E-6BDC-80ED-1A39E6D34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0017" y="5943600"/>
            <a:ext cx="1083468" cy="698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62A136-2512-2C2F-F63A-A6255189B5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5080" y="5930900"/>
            <a:ext cx="2641600" cy="711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B0C044-E6B5-BDCD-F3AB-934F9CB1A5FB}"/>
              </a:ext>
            </a:extLst>
          </p:cNvPr>
          <p:cNvSpPr txBox="1"/>
          <p:nvPr/>
        </p:nvSpPr>
        <p:spPr>
          <a:xfrm>
            <a:off x="6533993" y="3279872"/>
            <a:ext cx="3796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8"/>
                </a:solidFill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8"/>
                </a:solidFill>
              </a:rPr>
              <a:t>Jupyter Notebook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8"/>
                </a:solidFill>
              </a:rPr>
              <a:t>Excel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8"/>
                </a:solidFill>
              </a:rPr>
              <a:t>NYT API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2AF7D9-386B-7439-E38A-3B9C847E0E7D}"/>
              </a:ext>
            </a:extLst>
          </p:cNvPr>
          <p:cNvSpPr txBox="1"/>
          <p:nvPr/>
        </p:nvSpPr>
        <p:spPr>
          <a:xfrm>
            <a:off x="2353080" y="3018994"/>
            <a:ext cx="37964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C8"/>
                </a:solidFill>
              </a:rPr>
              <a:t>Mongo DB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distributed team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Python-friendly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non-relational data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A6F09-C0F8-3470-41D9-87A283D9F976}"/>
              </a:ext>
            </a:extLst>
          </p:cNvPr>
          <p:cNvSpPr txBox="1"/>
          <p:nvPr/>
        </p:nvSpPr>
        <p:spPr>
          <a:xfrm>
            <a:off x="1203328" y="262923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7F7F"/>
                </a:solidFill>
              </a:rPr>
              <a:t>Tools Used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31400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6374D52-988B-CD79-F076-224D69CA4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7452" y="901885"/>
            <a:ext cx="3904548" cy="2066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428C0B-40E4-DF1D-1435-DE1CB355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913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Database management</a:t>
            </a:r>
            <a:r>
              <a:rPr lang="en-US" sz="4200" dirty="0"/>
              <a:t>: </a:t>
            </a:r>
            <a:br>
              <a:rPr lang="en-US" sz="4200" dirty="0"/>
            </a:br>
            <a:r>
              <a:rPr lang="en-US" dirty="0">
                <a:solidFill>
                  <a:srgbClr val="BFFFE7"/>
                </a:solidFill>
              </a:rPr>
              <a:t>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586DF-D773-5114-A957-554D982E411D}"/>
              </a:ext>
            </a:extLst>
          </p:cNvPr>
          <p:cNvSpPr txBox="1"/>
          <p:nvPr/>
        </p:nvSpPr>
        <p:spPr>
          <a:xfrm>
            <a:off x="174430" y="1843137"/>
            <a:ext cx="609600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7F7F"/>
                </a:solidFill>
              </a:rPr>
              <a:t>Global Terrorism Catalog</a:t>
            </a:r>
            <a:r>
              <a:rPr lang="en-US" dirty="0">
                <a:solidFill>
                  <a:srgbClr val="FF7F7F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dropped nulls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transformed date from object to a date and extract year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transformed coordinates from object to string to create latitude and longitude columns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486F5-9C8D-A19D-603F-2A5A46AD99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444" y="901885"/>
            <a:ext cx="1364849" cy="2066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2180E9-3D65-E2D7-5025-6005D14F9D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6213"/>
          <a:stretch/>
        </p:blipFill>
        <p:spPr>
          <a:xfrm>
            <a:off x="6782444" y="3110361"/>
            <a:ext cx="4987359" cy="1762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B08BB1-6849-8440-1927-D68275690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2444" y="5015543"/>
            <a:ext cx="5290735" cy="164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2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28C0B-40E4-DF1D-1435-DE1CB355C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1913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Database management</a:t>
            </a:r>
            <a:r>
              <a:rPr lang="en-US" sz="4200" dirty="0"/>
              <a:t>: </a:t>
            </a:r>
            <a:br>
              <a:rPr lang="en-US" sz="4200" dirty="0"/>
            </a:br>
            <a:r>
              <a:rPr lang="en-US" dirty="0">
                <a:solidFill>
                  <a:srgbClr val="BFFFE7"/>
                </a:solidFill>
              </a:rPr>
              <a:t>Cleaning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1DF269-3085-1414-2782-38BACA57B69F}"/>
              </a:ext>
            </a:extLst>
          </p:cNvPr>
          <p:cNvSpPr txBox="1"/>
          <p:nvPr/>
        </p:nvSpPr>
        <p:spPr>
          <a:xfrm>
            <a:off x="526892" y="1620032"/>
            <a:ext cx="6096000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7F7F"/>
                </a:solidFill>
              </a:rPr>
              <a:t>World Factbook by the CIA</a:t>
            </a:r>
            <a:r>
              <a:rPr lang="en-US" dirty="0">
                <a:solidFill>
                  <a:srgbClr val="FF7F7F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Examined original data to pull columns related to our goals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loaded final version shape: 258, 48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Cells contained data which needed to be separated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slicing resulted in leading and trailing characters in some instances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Excel: text to columns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59C262-B098-7BFA-C39D-BBB0FFA4F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83" y="514510"/>
            <a:ext cx="4241599" cy="13607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D53A52D-AD78-CB82-36E7-587A33FD74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52"/>
          <a:stretch/>
        </p:blipFill>
        <p:spPr>
          <a:xfrm>
            <a:off x="7196406" y="2574388"/>
            <a:ext cx="4194976" cy="1995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73EE0C-A8CC-1E8E-FBB1-518FF4327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2319" y="5447063"/>
            <a:ext cx="8013679" cy="11351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2B41F5-C015-ECE7-E8B5-6EFDC88BCDF4}"/>
              </a:ext>
            </a:extLst>
          </p:cNvPr>
          <p:cNvSpPr txBox="1"/>
          <p:nvPr/>
        </p:nvSpPr>
        <p:spPr>
          <a:xfrm>
            <a:off x="1779831" y="4990965"/>
            <a:ext cx="50305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C8"/>
                </a:solidFill>
              </a:rPr>
              <a:t>Example of using text to columns to split on the “period”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E75C5D-A01F-62AD-5D86-B7C20AC5A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483" y="5465377"/>
            <a:ext cx="1131885" cy="103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1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53D2-C502-8C99-D6FC-D1F0EC3E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6718"/>
            <a:ext cx="9905998" cy="1905000"/>
          </a:xfrm>
        </p:spPr>
        <p:txBody>
          <a:bodyPr/>
          <a:lstStyle/>
          <a:p>
            <a:r>
              <a:rPr lang="en-US" sz="4200" u="sng" dirty="0"/>
              <a:t>Database management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BFFFE7"/>
                </a:solidFill>
              </a:rPr>
              <a:t>NYT API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88D05F-83AF-8E90-D4ED-1EDC1729713B}"/>
              </a:ext>
            </a:extLst>
          </p:cNvPr>
          <p:cNvSpPr txBox="1"/>
          <p:nvPr/>
        </p:nvSpPr>
        <p:spPr>
          <a:xfrm>
            <a:off x="5591958" y="1134577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to avoid violating user terms that may exist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Returned: URL, date, section, abstract, lead paragraph, and snippet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02FD6A-68A5-B6E1-05B3-80BFF9CDB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57" y="2658145"/>
            <a:ext cx="6096001" cy="1212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0100D2-2CC0-76BC-5888-ABA631F3A2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877" r="-1"/>
          <a:stretch/>
        </p:blipFill>
        <p:spPr>
          <a:xfrm>
            <a:off x="163830" y="1377192"/>
            <a:ext cx="3950970" cy="2561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7B33DF-AF1F-79A8-9B6E-D3256F2D04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10"/>
          <a:stretch/>
        </p:blipFill>
        <p:spPr>
          <a:xfrm>
            <a:off x="236755" y="4781189"/>
            <a:ext cx="4506000" cy="9505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BF0B91-6B1A-F275-8B82-6A85ABB9ACC3}"/>
              </a:ext>
            </a:extLst>
          </p:cNvPr>
          <p:cNvSpPr txBox="1"/>
          <p:nvPr/>
        </p:nvSpPr>
        <p:spPr>
          <a:xfrm>
            <a:off x="236755" y="3939098"/>
            <a:ext cx="3336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C8"/>
                </a:solidFill>
              </a:rPr>
              <a:t>Code snippet connecting to Mongo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47383-8C1E-EECA-38E3-1CB4CEC85F9D}"/>
              </a:ext>
            </a:extLst>
          </p:cNvPr>
          <p:cNvSpPr txBox="1"/>
          <p:nvPr/>
        </p:nvSpPr>
        <p:spPr>
          <a:xfrm>
            <a:off x="236755" y="5978218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C8"/>
                </a:solidFill>
              </a:rPr>
              <a:t>Mongo Collection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161E4-76BE-5E55-65F6-6B7B78915210}"/>
              </a:ext>
            </a:extLst>
          </p:cNvPr>
          <p:cNvSpPr txBox="1"/>
          <p:nvPr/>
        </p:nvSpPr>
        <p:spPr>
          <a:xfrm>
            <a:off x="5591957" y="4689448"/>
            <a:ext cx="6210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feeds into a Mongo collection, the Dashboard pulls results from Mongo </a:t>
            </a:r>
          </a:p>
        </p:txBody>
      </p:sp>
    </p:spTree>
    <p:extLst>
      <p:ext uri="{BB962C8B-B14F-4D97-AF65-F5344CB8AC3E}">
        <p14:creationId xmlns:p14="http://schemas.microsoft.com/office/powerpoint/2010/main" val="172693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53D2-C502-8C99-D6FC-D1F0EC3E1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46718"/>
            <a:ext cx="9905998" cy="1905000"/>
          </a:xfrm>
        </p:spPr>
        <p:txBody>
          <a:bodyPr/>
          <a:lstStyle/>
          <a:p>
            <a:r>
              <a:rPr lang="en-US" sz="4200" u="sng" dirty="0"/>
              <a:t>Database management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>
                <a:solidFill>
                  <a:srgbClr val="BFFFE7"/>
                </a:solidFill>
              </a:rPr>
              <a:t>Join Data Bases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33D859-901B-B9A3-5C5D-6AF15F1509D6}"/>
              </a:ext>
            </a:extLst>
          </p:cNvPr>
          <p:cNvSpPr txBox="1"/>
          <p:nvPr/>
        </p:nvSpPr>
        <p:spPr>
          <a:xfrm>
            <a:off x="5990493" y="2382559"/>
            <a:ext cx="60960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FF7F7F"/>
                </a:solidFill>
              </a:rPr>
              <a:t>Join Collections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2 smaller collections from the CIA collection focusing on religion and language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Joined new data frames with a subset of the terror collection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collection is comprised of 3 data frames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0CF6D7-68FA-C530-5259-0FB56E3A8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00"/>
          <a:stretch/>
        </p:blipFill>
        <p:spPr>
          <a:xfrm>
            <a:off x="187569" y="1531659"/>
            <a:ext cx="5062538" cy="8509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9EC3BC-B315-080D-3B27-F47621B0D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69" y="3171055"/>
            <a:ext cx="5062538" cy="9271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0758F7-0F09-934E-8557-7BCFD1DAA0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900"/>
          <a:stretch/>
        </p:blipFill>
        <p:spPr>
          <a:xfrm>
            <a:off x="187569" y="5137637"/>
            <a:ext cx="5062538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6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F38D9-9AEF-80DC-7317-D05FA0CD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34994"/>
            <a:ext cx="9905998" cy="1905000"/>
          </a:xfrm>
        </p:spPr>
        <p:txBody>
          <a:bodyPr>
            <a:normAutofit/>
          </a:bodyPr>
          <a:lstStyle/>
          <a:p>
            <a:r>
              <a:rPr lang="en-US" sz="4200" u="sng" dirty="0"/>
              <a:t>Machine Learning:</a:t>
            </a:r>
            <a:br>
              <a:rPr lang="en-US" sz="4200" u="sng" dirty="0"/>
            </a:br>
            <a:r>
              <a:rPr lang="en-US" dirty="0">
                <a:solidFill>
                  <a:srgbClr val="BFFFE7"/>
                </a:solidFill>
              </a:rPr>
              <a:t>Choosing a Model</a:t>
            </a:r>
            <a:endParaRPr lang="en-US" u="sng" dirty="0">
              <a:solidFill>
                <a:srgbClr val="BFFFE7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4AC6E0-CE05-F133-4243-723CAB312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6108" y="1138865"/>
            <a:ext cx="3574065" cy="11864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AD526-0D95-3A6F-8384-9C2AE3A20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108" y="3080701"/>
            <a:ext cx="3575238" cy="12526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47D91-3B68-4444-2E22-DADDC91FD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108" y="4964737"/>
            <a:ext cx="3574065" cy="11864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DD33EE-D510-FA2A-AE06-64C753AB6706}"/>
              </a:ext>
            </a:extLst>
          </p:cNvPr>
          <p:cNvSpPr txBox="1"/>
          <p:nvPr/>
        </p:nvSpPr>
        <p:spPr>
          <a:xfrm>
            <a:off x="1137138" y="1570006"/>
            <a:ext cx="495886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Unsupervised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Agglomerative hierarchical clustering groups clusters of terrorist attacks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success of the model relies heavily on feature selection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Variables such as gender, GDP, and military expenditures were not included in the model due null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model looks at the relationship between variables, it does not make predictions regarding future terrorist attacks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9497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Custom 12">
      <a:dk1>
        <a:srgbClr val="7471A7"/>
      </a:dk1>
      <a:lt1>
        <a:srgbClr val="FFFFFF"/>
      </a:lt1>
      <a:dk2>
        <a:srgbClr val="514F7D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650</TotalTime>
  <Words>621</Words>
  <Application>Microsoft Macintosh PowerPoint</Application>
  <PresentationFormat>Widescreen</PresentationFormat>
  <Paragraphs>149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Courier New</vt:lpstr>
      <vt:lpstr>Mesh</vt:lpstr>
      <vt:lpstr>PowerPoint Presentation</vt:lpstr>
      <vt:lpstr>PowerPoint Presentation</vt:lpstr>
      <vt:lpstr>PowerPoint Presentation</vt:lpstr>
      <vt:lpstr>Database management &amp; Web scraping</vt:lpstr>
      <vt:lpstr>Database management:  Cleaning</vt:lpstr>
      <vt:lpstr>Database management:  Cleaning</vt:lpstr>
      <vt:lpstr>Database management:  NYT API</vt:lpstr>
      <vt:lpstr>Database management:  Join Data Bases </vt:lpstr>
      <vt:lpstr>Machine Learning: Choosing a Model</vt:lpstr>
      <vt:lpstr>Machine Learning: DATA PROCESSING</vt:lpstr>
      <vt:lpstr>Machine Learning: Results</vt:lpstr>
      <vt:lpstr>Data Visualizations Mapping with leaflet &amp; mapbox: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Terror &amp; Demographics </dc:title>
  <dc:creator>lauren erminia</dc:creator>
  <cp:lastModifiedBy>lauren lenza</cp:lastModifiedBy>
  <cp:revision>26</cp:revision>
  <dcterms:created xsi:type="dcterms:W3CDTF">2022-09-07T01:48:32Z</dcterms:created>
  <dcterms:modified xsi:type="dcterms:W3CDTF">2022-09-14T02:54:14Z</dcterms:modified>
</cp:coreProperties>
</file>